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0" r:id="rId3"/>
    <p:sldId id="261" r:id="rId4"/>
    <p:sldId id="262" r:id="rId5"/>
    <p:sldId id="263" r:id="rId6"/>
    <p:sldId id="265" r:id="rId7"/>
    <p:sldId id="268" r:id="rId8"/>
    <p:sldId id="269" r:id="rId9"/>
    <p:sldId id="266" r:id="rId10"/>
    <p:sldId id="267" r:id="rId11"/>
    <p:sldId id="264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2580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51" d="100"/>
          <a:sy n="51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1F24BA-66E4-4F8B-8697-8B609F1BD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3FBA-9475-4085-B5CF-C78EDD1EE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F419F-92D4-4AA1-A3AC-836F9541B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13CF0A-EBEA-4A88-8E0D-73082666D2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349BEE-695A-4FD1-83B4-24864B8FD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9BA8-B114-4A56-B5C7-0D3744BF5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E17E-0318-4EFE-9540-FD080963B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1DD9-E694-453B-8DC2-00EA9EC57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342A-E531-46F5-AF10-8E59A9E0C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AAC31-FF8C-4433-9367-AB4930C16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2792C-00D4-4C5C-BAC9-7ABBC80A4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55026-0D85-438F-8F04-EB92FD192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7BFF-48C0-464E-A3F5-0FA50C5C3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26CD-730D-473F-9A1D-39FA68605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4E42-D69F-4D69-A791-95C4EF4A6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D344-9F52-4BC2-8201-4A79F9F4A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7D0B-1D35-4434-86D7-882D105C5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387C-4E9E-492B-8EB5-F76DFD1B1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AC843-BBD9-45E2-BE25-7D3830685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B1864-5C01-4DF4-8417-9CA8C8FEE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85F21-E7C3-4093-97C3-81C6FDFB8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40790-967D-4665-874F-95CAD170C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83984-5DF1-43BF-950B-8C638B822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305D2E-2D30-4D99-BE60-BE521B1EF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E0B5F4-93D7-4E24-BC02-9D4FABEEE1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1928802"/>
            <a:ext cx="8229600" cy="1041400"/>
          </a:xfrm>
        </p:spPr>
        <p:txBody>
          <a:bodyPr/>
          <a:lstStyle/>
          <a:p>
            <a:pPr algn="ctr"/>
            <a:r>
              <a:rPr lang="uk-UA" sz="6600" dirty="0">
                <a:solidFill>
                  <a:srgbClr val="258016"/>
                </a:solidFill>
                <a:latin typeface="Arial Black" pitchFamily="34" charset="0"/>
              </a:rPr>
              <a:t>ТРУДОВІ РЕСУРСИ</a:t>
            </a:r>
            <a:endParaRPr lang="ru-RU" sz="6600" dirty="0">
              <a:solidFill>
                <a:srgbClr val="258016"/>
              </a:solidFill>
              <a:latin typeface="Arial Black" pitchFamily="34" charset="0"/>
            </a:endParaRPr>
          </a:p>
        </p:txBody>
      </p:sp>
      <p:pic>
        <p:nvPicPr>
          <p:cNvPr id="2058" name="Picture 10" descr="MC90019847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714752"/>
            <a:ext cx="3009551" cy="2563463"/>
          </a:xfrm>
        </p:spPr>
      </p:pic>
      <p:sp>
        <p:nvSpPr>
          <p:cNvPr id="20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929198"/>
            <a:ext cx="4038600" cy="1196965"/>
          </a:xfrm>
        </p:spPr>
        <p:txBody>
          <a:bodyPr/>
          <a:lstStyle/>
          <a:p>
            <a:r>
              <a:rPr lang="uk-UA" sz="2000" b="1" dirty="0" smtClean="0"/>
              <a:t>Підготувала викладач географії ДНЗ “ Уманський ПЛ” Загребнюк Н.А.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29684" cy="6098570"/>
          </a:xfr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b="1" i="1" dirty="0" err="1" smtClean="0">
                <a:solidFill>
                  <a:srgbClr val="7030A0"/>
                </a:solidFill>
              </a:rPr>
              <a:t>Непрацездатні</a:t>
            </a:r>
            <a:r>
              <a:rPr lang="ru-RU" sz="2400" b="1" i="1" dirty="0" smtClean="0">
                <a:solidFill>
                  <a:srgbClr val="7030A0"/>
                </a:solidFill>
              </a:rPr>
              <a:t> особи в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працездатному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віці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інваліди</a:t>
            </a:r>
            <a:r>
              <a:rPr lang="ru-RU" sz="2400" b="1" dirty="0" smtClean="0"/>
              <a:t> 1-ї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2-ї </a:t>
            </a:r>
            <a:r>
              <a:rPr lang="ru-RU" sz="2400" b="1" dirty="0" err="1" smtClean="0"/>
              <a:t>груп</a:t>
            </a:r>
            <a:r>
              <a:rPr lang="ru-RU" sz="2400" b="1" dirty="0" smtClean="0"/>
              <a:t>, 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працездатні</a:t>
            </a:r>
            <a:r>
              <a:rPr lang="ru-RU" sz="2400" b="1" i="1" dirty="0" smtClean="0">
                <a:solidFill>
                  <a:srgbClr val="7030A0"/>
                </a:solidFill>
              </a:rPr>
              <a:t> особи в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непрацездатному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віці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підлітки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працюючі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пенсіонери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віком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85918" y="571480"/>
            <a:ext cx="4429156" cy="1143008"/>
          </a:xfrm>
          <a:prstGeom prst="flowChartAlternateProcess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Залежно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здатності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працювати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розрізняють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осіб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857224" y="2428868"/>
            <a:ext cx="2571768" cy="1214446"/>
          </a:xfrm>
          <a:prstGeom prst="flowChartDecision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працездатних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4572000" y="2500306"/>
            <a:ext cx="2428892" cy="1214446"/>
          </a:xfrm>
          <a:prstGeom prst="flowChartDecision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Непра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цездатних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rot="5400000">
            <a:off x="2714612" y="1142984"/>
            <a:ext cx="714380" cy="18573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>
          <a:xfrm rot="16200000" flipH="1">
            <a:off x="4500562" y="1214422"/>
            <a:ext cx="785818" cy="17859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714356"/>
            <a:ext cx="8226425" cy="5411807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7030A0"/>
                </a:solidFill>
                <a:latin typeface="Arial Black" pitchFamily="34" charset="0"/>
              </a:rPr>
              <a:t>Непрацездатні</a:t>
            </a: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особливі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громадяни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ніколи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працювали</a:t>
            </a:r>
            <a:r>
              <a:rPr lang="ru-RU" sz="2800" b="1" dirty="0" smtClean="0"/>
              <a:t> за станом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за станом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припинили</a:t>
            </a:r>
            <a:r>
              <a:rPr lang="ru-RU" sz="2800" b="1" dirty="0" smtClean="0"/>
              <a:t> роботу в </a:t>
            </a:r>
            <a:r>
              <a:rPr lang="ru-RU" sz="2800" b="1" dirty="0" err="1" smtClean="0"/>
              <a:t>працездатному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віці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4" name="Рисунок 3" descr="2009_12_0_4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15358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186766" cy="2046258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Безробіття</a:t>
            </a:r>
            <a:r>
              <a:rPr lang="ru-RU" dirty="0" smtClean="0"/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, при </a:t>
            </a:r>
            <a:r>
              <a:rPr lang="ru-RU" b="1" dirty="0" err="1" smtClean="0"/>
              <a:t>якому</a:t>
            </a:r>
            <a:r>
              <a:rPr lang="ru-RU" b="1" dirty="0" smtClean="0"/>
              <a:t> люди,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, не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роботу.</a:t>
            </a:r>
          </a:p>
          <a:p>
            <a:pPr algn="ctr"/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негативне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для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для</a:t>
            </a:r>
            <a:r>
              <a:rPr lang="ru-RU" b="1" dirty="0" smtClean="0"/>
              <a:t>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люди, </a:t>
            </a:r>
            <a:r>
              <a:rPr lang="ru-RU" b="1" dirty="0" err="1" smtClean="0"/>
              <a:t>що</a:t>
            </a:r>
            <a:r>
              <a:rPr lang="ru-RU" b="1" dirty="0" smtClean="0"/>
              <a:t> не </a:t>
            </a:r>
            <a:r>
              <a:rPr lang="ru-RU" b="1" dirty="0" err="1" smtClean="0"/>
              <a:t>працюють</a:t>
            </a:r>
            <a:r>
              <a:rPr lang="ru-RU" b="1" dirty="0" smtClean="0"/>
              <a:t> </a:t>
            </a:r>
            <a:r>
              <a:rPr lang="ru-RU" b="1" dirty="0" err="1" smtClean="0"/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змоги</a:t>
            </a:r>
            <a:r>
              <a:rPr lang="ru-RU" b="1" dirty="0" smtClean="0"/>
              <a:t> </a:t>
            </a:r>
            <a:r>
              <a:rPr lang="ru-RU" b="1" dirty="0" err="1" smtClean="0"/>
              <a:t>отримувати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b="1" dirty="0" smtClean="0"/>
              <a:t>, а держава не </a:t>
            </a:r>
            <a:r>
              <a:rPr lang="ru-RU" b="1" dirty="0" err="1" smtClean="0"/>
              <a:t>отримує</a:t>
            </a:r>
            <a:r>
              <a:rPr lang="ru-RU" b="1" dirty="0" smtClean="0"/>
              <a:t> </a:t>
            </a:r>
            <a:r>
              <a:rPr lang="ru-RU" b="1" dirty="0" err="1" smtClean="0"/>
              <a:t>користі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.</a:t>
            </a:r>
            <a:endParaRPr lang="uk-UA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00438"/>
            <a:ext cx="4891093" cy="257176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91579" cy="292895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Відмінність між економічно активним населенням і зайнятим у виробництві визначається як </a:t>
            </a:r>
            <a:r>
              <a:rPr lang="uk-UA" sz="3200" b="1" i="1" dirty="0">
                <a:solidFill>
                  <a:srgbClr val="7030A0"/>
                </a:solidFill>
                <a:latin typeface="Arial Black" pitchFamily="34" charset="0"/>
              </a:rPr>
              <a:t>рівень безробіття.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46728"/>
            <a:ext cx="4986365" cy="37397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err="1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Трудові</a:t>
            </a:r>
            <a:r>
              <a:rPr lang="ru-RU" sz="28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ресурси</a:t>
            </a:r>
            <a:r>
              <a:rPr lang="ru-RU" sz="28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—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це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частина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працездатного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населення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, яка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володіє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фізичними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й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розумовими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здібностями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знаннями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необхідними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для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здійснення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Calibri" pitchFamily="34" charset="0"/>
                <a:cs typeface="Times New Roman" pitchFamily="18" charset="0"/>
              </a:rPr>
              <a:t>корисної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Calibri" pitchFamily="34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uk-UA" sz="28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338" name="Рисунок 2" descr="i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0875"/>
            <a:ext cx="914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8564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7238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7030A0"/>
                </a:solidFill>
              </a:rPr>
              <a:t>Щоб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зрозуміти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сутність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поняття</a:t>
            </a:r>
            <a:r>
              <a:rPr lang="ru-RU" sz="2400" b="1" dirty="0" smtClean="0">
                <a:solidFill>
                  <a:srgbClr val="7030A0"/>
                </a:solidFill>
              </a:rPr>
              <a:t> «</a:t>
            </a:r>
            <a:r>
              <a:rPr lang="ru-RU" sz="2400" b="1" dirty="0" err="1" smtClean="0">
                <a:solidFill>
                  <a:srgbClr val="7030A0"/>
                </a:solidFill>
              </a:rPr>
              <a:t>трудові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ресурси</a:t>
            </a:r>
            <a:r>
              <a:rPr lang="ru-RU" sz="2400" b="1" dirty="0" smtClean="0">
                <a:solidFill>
                  <a:srgbClr val="7030A0"/>
                </a:solidFill>
              </a:rPr>
              <a:t>», треба знати,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все </a:t>
            </a:r>
            <a:r>
              <a:rPr lang="ru-RU" sz="2400" b="1" dirty="0" err="1" smtClean="0">
                <a:solidFill>
                  <a:srgbClr val="7030A0"/>
                </a:solidFill>
              </a:rPr>
              <a:t>населення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залежно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віку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поділяється</a:t>
            </a:r>
            <a:r>
              <a:rPr lang="ru-RU" sz="2400" b="1" dirty="0" smtClean="0">
                <a:solidFill>
                  <a:srgbClr val="7030A0"/>
                </a:solidFill>
              </a:rPr>
              <a:t> на: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00034" y="1714488"/>
            <a:ext cx="7143800" cy="1000132"/>
          </a:xfrm>
          <a:prstGeom prst="snip2Diag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•</a:t>
            </a:r>
            <a:r>
              <a:rPr lang="ru-RU" sz="2400" b="1" dirty="0" err="1" smtClean="0">
                <a:solidFill>
                  <a:srgbClr val="0000FF"/>
                </a:solidFill>
              </a:rPr>
              <a:t>осіб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молодших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працездатного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віку</a:t>
            </a:r>
            <a:r>
              <a:rPr lang="ru-RU" sz="2400" b="1" dirty="0" smtClean="0">
                <a:solidFill>
                  <a:srgbClr val="0000FF"/>
                </a:solidFill>
              </a:rPr>
              <a:t> (</a:t>
            </a:r>
            <a:r>
              <a:rPr lang="ru-RU" sz="2400" b="1" dirty="0" err="1" smtClean="0">
                <a:solidFill>
                  <a:srgbClr val="0000FF"/>
                </a:solidFill>
              </a:rPr>
              <a:t>від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народження</a:t>
            </a:r>
            <a:r>
              <a:rPr lang="ru-RU" sz="2400" b="1" dirty="0" smtClean="0">
                <a:solidFill>
                  <a:srgbClr val="0000FF"/>
                </a:solidFill>
              </a:rPr>
              <a:t> до 16 </a:t>
            </a:r>
            <a:r>
              <a:rPr lang="ru-RU" sz="2400" b="1" dirty="0" err="1" smtClean="0">
                <a:solidFill>
                  <a:srgbClr val="0000FF"/>
                </a:solidFill>
              </a:rPr>
              <a:t>років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включно</a:t>
            </a:r>
            <a:r>
              <a:rPr lang="ru-RU" sz="2400" b="1" dirty="0" smtClean="0">
                <a:solidFill>
                  <a:srgbClr val="0000FF"/>
                </a:solidFill>
              </a:rPr>
              <a:t>);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0034" y="3143248"/>
            <a:ext cx="7215238" cy="1285884"/>
          </a:xfrm>
          <a:prstGeom prst="snip2Diag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•</a:t>
            </a:r>
            <a:r>
              <a:rPr lang="ru-RU" sz="2400" b="1" dirty="0" err="1" smtClean="0">
                <a:solidFill>
                  <a:srgbClr val="0000FF"/>
                </a:solidFill>
              </a:rPr>
              <a:t>осіб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працездатного</a:t>
            </a:r>
            <a:r>
              <a:rPr lang="ru-RU" sz="2400" b="1" dirty="0" smtClean="0">
                <a:solidFill>
                  <a:srgbClr val="0000FF"/>
                </a:solidFill>
              </a:rPr>
              <a:t> (</a:t>
            </a:r>
            <a:r>
              <a:rPr lang="ru-RU" sz="2400" b="1" dirty="0" err="1" smtClean="0">
                <a:solidFill>
                  <a:srgbClr val="0000FF"/>
                </a:solidFill>
              </a:rPr>
              <a:t>робочого</a:t>
            </a:r>
            <a:r>
              <a:rPr lang="ru-RU" sz="2400" b="1" dirty="0" smtClean="0">
                <a:solidFill>
                  <a:srgbClr val="0000FF"/>
                </a:solidFill>
              </a:rPr>
              <a:t>) </a:t>
            </a:r>
            <a:r>
              <a:rPr lang="ru-RU" sz="2400" b="1" dirty="0" err="1" smtClean="0">
                <a:solidFill>
                  <a:srgbClr val="0000FF"/>
                </a:solidFill>
              </a:rPr>
              <a:t>віку</a:t>
            </a:r>
            <a:r>
              <a:rPr lang="ru-RU" sz="2400" b="1" dirty="0" smtClean="0">
                <a:solidFill>
                  <a:srgbClr val="0000FF"/>
                </a:solidFill>
              </a:rPr>
              <a:t> ( </a:t>
            </a:r>
            <a:r>
              <a:rPr lang="ru-RU" sz="2400" b="1" dirty="0" err="1" smtClean="0">
                <a:solidFill>
                  <a:srgbClr val="0000FF"/>
                </a:solidFill>
              </a:rPr>
              <a:t>від</a:t>
            </a:r>
            <a:r>
              <a:rPr lang="ru-RU" sz="2400" b="1" dirty="0" smtClean="0">
                <a:solidFill>
                  <a:srgbClr val="0000FF"/>
                </a:solidFill>
              </a:rPr>
              <a:t> 16  до 59 </a:t>
            </a:r>
            <a:r>
              <a:rPr lang="ru-RU" sz="2400" b="1" dirty="0" err="1" smtClean="0">
                <a:solidFill>
                  <a:srgbClr val="0000FF"/>
                </a:solidFill>
              </a:rPr>
              <a:t>років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включно</a:t>
            </a:r>
            <a:r>
              <a:rPr lang="ru-RU" sz="2400" b="1" dirty="0" smtClean="0">
                <a:solidFill>
                  <a:srgbClr val="0000FF"/>
                </a:solidFill>
              </a:rPr>
              <a:t>);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596" y="4857760"/>
            <a:ext cx="7358114" cy="1571636"/>
          </a:xfrm>
          <a:prstGeom prst="snip2Diag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•</a:t>
            </a:r>
            <a:r>
              <a:rPr lang="ru-RU" sz="2400" b="1" dirty="0" err="1" smtClean="0">
                <a:solidFill>
                  <a:srgbClr val="0000FF"/>
                </a:solidFill>
              </a:rPr>
              <a:t>осіб</a:t>
            </a:r>
            <a:r>
              <a:rPr lang="ru-RU" sz="2400" b="1" dirty="0" smtClean="0">
                <a:solidFill>
                  <a:srgbClr val="0000FF"/>
                </a:solidFill>
              </a:rPr>
              <a:t> старших </a:t>
            </a:r>
            <a:r>
              <a:rPr lang="ru-RU" sz="2400" b="1" dirty="0" err="1" smtClean="0">
                <a:solidFill>
                  <a:srgbClr val="0000FF"/>
                </a:solidFill>
              </a:rPr>
              <a:t>працездатного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віку</a:t>
            </a:r>
            <a:r>
              <a:rPr lang="ru-RU" sz="2400" b="1" dirty="0" smtClean="0">
                <a:solidFill>
                  <a:srgbClr val="0000FF"/>
                </a:solidFill>
              </a:rPr>
              <a:t>, по </a:t>
            </a:r>
            <a:r>
              <a:rPr lang="ru-RU" sz="2400" b="1" dirty="0" err="1" smtClean="0">
                <a:solidFill>
                  <a:srgbClr val="0000FF"/>
                </a:solidFill>
              </a:rPr>
              <a:t>досягненні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якого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установлюється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пенсія</a:t>
            </a:r>
            <a:r>
              <a:rPr lang="ru-RU" sz="2400" b="1" dirty="0" smtClean="0">
                <a:solidFill>
                  <a:srgbClr val="0000FF"/>
                </a:solidFill>
              </a:rPr>
              <a:t> за </a:t>
            </a:r>
            <a:r>
              <a:rPr lang="ru-RU" sz="2400" b="1" dirty="0" err="1" smtClean="0">
                <a:solidFill>
                  <a:srgbClr val="0000FF"/>
                </a:solidFill>
              </a:rPr>
              <a:t>віком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6600CC"/>
                </a:solidFill>
                <a:latin typeface="Comic Sans MS" pitchFamily="66" charset="0"/>
              </a:rPr>
              <a:t>До трудових ресурсів входять:</a:t>
            </a:r>
            <a:endParaRPr lang="ru-RU" sz="4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46090" name="Rectangle 10"/>
          <p:cNvSpPr>
            <a:spLocks noGrp="1" noChangeArrowheads="1"/>
          </p:cNvSpPr>
          <p:nvPr>
            <p:ph idx="1"/>
          </p:nvPr>
        </p:nvSpPr>
        <p:spPr>
          <a:xfrm>
            <a:off x="2843213" y="1268413"/>
            <a:ext cx="3600450" cy="4752975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chemeClr val="accent2"/>
                </a:solidFill>
                <a:latin typeface="Arial Black" pitchFamily="34" charset="0"/>
              </a:rPr>
              <a:t>1.чоловіки(16-60 роки)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uk-UA" b="1" i="1" dirty="0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chemeClr val="accent2"/>
                </a:solidFill>
                <a:latin typeface="Arial Black" pitchFamily="34" charset="0"/>
              </a:rPr>
              <a:t>2.жінки(16-55 роки)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uk-UA" b="1" i="1" dirty="0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>
                <a:solidFill>
                  <a:schemeClr val="accent2"/>
                </a:solidFill>
                <a:latin typeface="Arial Black" pitchFamily="34" charset="0"/>
              </a:rPr>
              <a:t>3.пенсіонери та підлітки,які працюють</a:t>
            </a:r>
            <a:endParaRPr lang="ru-RU" b="1" i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6084" name="Picture 4" descr="MP90044413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2305050" cy="1727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6086" name="Picture 6" descr="j029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196975"/>
            <a:ext cx="1868487" cy="2517777"/>
          </a:xfrm>
          <a:prstGeom prst="rect">
            <a:avLst/>
          </a:prstGeom>
          <a:noFill/>
        </p:spPr>
      </p:pic>
      <p:pic>
        <p:nvPicPr>
          <p:cNvPr id="46088" name="Picture 8" descr="MP90044404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000449" cy="178594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6089" name="Picture 9" descr="MP90043928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365625"/>
            <a:ext cx="2016125" cy="15128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6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Класифікаційні ознаки трудових ресурсів</a:t>
            </a:r>
          </a:p>
        </p:txBody>
      </p:sp>
      <p:pic>
        <p:nvPicPr>
          <p:cNvPr id="18434" name="Рисунок 2" descr="а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8358188" cy="39290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рекомендацій</a:t>
            </a:r>
            <a:r>
              <a:rPr lang="ru-RU" b="1" dirty="0" smtClean="0"/>
              <a:t> МОП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конференцій</a:t>
            </a:r>
            <a:r>
              <a:rPr lang="ru-RU" b="1" dirty="0" smtClean="0"/>
              <a:t> </a:t>
            </a:r>
            <a:r>
              <a:rPr lang="ru-RU" b="1" dirty="0" err="1" smtClean="0"/>
              <a:t>статистиків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все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поділяється</a:t>
            </a:r>
            <a:r>
              <a:rPr lang="ru-RU" b="1" dirty="0" smtClean="0"/>
              <a:t> на:</a:t>
            </a:r>
            <a:endParaRPr lang="ru-RU" b="1" dirty="0"/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571472" y="2500306"/>
            <a:ext cx="3071834" cy="1500198"/>
          </a:xfrm>
          <a:prstGeom prst="flowChartPreparation">
            <a:avLst/>
          </a:prstGeom>
          <a:solidFill>
            <a:srgbClr val="92D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економічно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активне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4500562" y="2500306"/>
            <a:ext cx="2857520" cy="1500198"/>
          </a:xfrm>
          <a:prstGeom prst="flowChartPreparation">
            <a:avLst/>
          </a:prstGeom>
          <a:solidFill>
            <a:srgbClr val="92D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економічно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неактивне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КНЕУ\3 курс\финансы презент\презентац про труд ресурс\gazimagusa-ve-civarinda-ikamet-eden-bay-veya-bayan-elemanlar-ariyoruz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7072362" cy="250031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3000364" y="1857364"/>
            <a:ext cx="857256" cy="64294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7686" y="1857364"/>
            <a:ext cx="714380" cy="64294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1857364"/>
            <a:ext cx="50006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239000" cy="321471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Економічно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активне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населення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, яка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свою </a:t>
            </a:r>
            <a:r>
              <a:rPr lang="ru-RU" b="1" dirty="0" err="1" smtClean="0"/>
              <a:t>працю</a:t>
            </a:r>
            <a:r>
              <a:rPr lang="ru-RU" b="1" dirty="0" smtClean="0"/>
              <a:t> для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товарів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. </a:t>
            </a:r>
            <a:r>
              <a:rPr lang="ru-RU" b="1" dirty="0" err="1" smtClean="0"/>
              <a:t>Кількісно</a:t>
            </a:r>
            <a:r>
              <a:rPr lang="ru-RU" b="1" dirty="0" smtClean="0"/>
              <a:t> </a:t>
            </a:r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група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зайнятих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безробітних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на </a:t>
            </a:r>
            <a:r>
              <a:rPr lang="ru-RU" b="1" dirty="0" err="1" smtClean="0"/>
              <a:t>даний</a:t>
            </a:r>
            <a:r>
              <a:rPr lang="ru-RU" b="1" dirty="0" smtClean="0"/>
              <a:t> момент не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бажають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одержати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D:\КНЕУ\3 курс\финансы презент\презентац про труд ресурс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7215238" cy="32289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42875" y="185738"/>
            <a:ext cx="87868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Трудовий потенціал</a:t>
            </a: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це сукупність кількісних і якісних характеристик, здібностей і можливостей трудового активного населення, які реалізуються в межах і під впливом існуючої системи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відносин.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 descr="11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592637" cy="30861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shema_faktorvliyannatrres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307975"/>
            <a:ext cx="5643584" cy="65250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98</TotalTime>
  <Words>334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ind_0011_slide</vt:lpstr>
      <vt:lpstr>1_Default Design</vt:lpstr>
      <vt:lpstr>ТРУДОВІ РЕСУРСИ</vt:lpstr>
      <vt:lpstr>Слайд 2</vt:lpstr>
      <vt:lpstr>Слайд 3</vt:lpstr>
      <vt:lpstr>До трудових ресурсів входять: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ТРУДОВІ РЕСУРСИ</dc:title>
  <dc:creator>Admin</dc:creator>
  <cp:lastModifiedBy>Admin</cp:lastModifiedBy>
  <cp:revision>9</cp:revision>
  <dcterms:created xsi:type="dcterms:W3CDTF">2013-10-24T16:09:23Z</dcterms:created>
  <dcterms:modified xsi:type="dcterms:W3CDTF">2013-11-05T17:53:59Z</dcterms:modified>
</cp:coreProperties>
</file>